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
  </p:handoutMasterIdLst>
  <p:sldIdLst>
    <p:sldId id="256" r:id="rId2"/>
    <p:sldId id="258" r:id="rId3"/>
    <p:sldId id="259" r:id="rId4"/>
    <p:sldId id="260" r:id="rId5"/>
    <p:sldId id="261" r:id="rId6"/>
    <p:sldId id="262" r:id="rId7"/>
    <p:sldId id="263"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05"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8C9E967-ED52-4FE5-8FD5-16F9DCB2C664}" type="datetimeFigureOut">
              <a:rPr lang="en-US" smtClean="0"/>
              <a:pPr/>
              <a:t>7/2/2009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F0A6CA7-0F8F-4619-B1E4-E75ABAA18C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D274E57-6EBD-4E8E-9B22-DDBEA362D30F}" type="datetimeFigureOut">
              <a:rPr lang="en-US" smtClean="0"/>
              <a:pPr/>
              <a:t>7/2/2009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5D08BD-9AA4-4B77-B439-6A1DD0FC2A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74E57-6EBD-4E8E-9B22-DDBEA362D30F}" type="datetimeFigureOut">
              <a:rPr lang="en-US" smtClean="0"/>
              <a:pPr/>
              <a:t>7/2/2009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D08BD-9AA4-4B77-B439-6A1DD0FC2A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D274E57-6EBD-4E8E-9B22-DDBEA362D30F}" type="datetimeFigureOut">
              <a:rPr lang="en-US" smtClean="0"/>
              <a:pPr/>
              <a:t>7/2/2009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45D08BD-9AA4-4B77-B439-6A1DD0FC2A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274E57-6EBD-4E8E-9B22-DDBEA362D30F}" type="datetimeFigureOut">
              <a:rPr lang="en-US" smtClean="0"/>
              <a:pPr/>
              <a:t>7/2/2009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5D08BD-9AA4-4B77-B439-6A1DD0FC2A1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D274E57-6EBD-4E8E-9B22-DDBEA362D30F}" type="datetimeFigureOut">
              <a:rPr lang="en-US" smtClean="0"/>
              <a:pPr/>
              <a:t>7/2/2009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5D08BD-9AA4-4B77-B439-6A1DD0FC2A1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D274E57-6EBD-4E8E-9B22-DDBEA362D30F}" type="datetimeFigureOut">
              <a:rPr lang="en-US" smtClean="0"/>
              <a:pPr/>
              <a:t>7/2/2009</a:t>
            </a:fld>
            <a:endParaRPr lang="en-US"/>
          </a:p>
        </p:txBody>
      </p:sp>
      <p:sp>
        <p:nvSpPr>
          <p:cNvPr id="10" name="Slide Number Placeholder 9"/>
          <p:cNvSpPr>
            <a:spLocks noGrp="1"/>
          </p:cNvSpPr>
          <p:nvPr>
            <p:ph type="sldNum" sz="quarter" idx="16"/>
          </p:nvPr>
        </p:nvSpPr>
        <p:spPr/>
        <p:txBody>
          <a:bodyPr rtlCol="0"/>
          <a:lstStyle/>
          <a:p>
            <a:fld id="{B45D08BD-9AA4-4B77-B439-6A1DD0FC2A1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D274E57-6EBD-4E8E-9B22-DDBEA362D30F}" type="datetimeFigureOut">
              <a:rPr lang="en-US" smtClean="0"/>
              <a:pPr/>
              <a:t>7/2/2009</a:t>
            </a:fld>
            <a:endParaRPr lang="en-US"/>
          </a:p>
        </p:txBody>
      </p:sp>
      <p:sp>
        <p:nvSpPr>
          <p:cNvPr id="12" name="Slide Number Placeholder 11"/>
          <p:cNvSpPr>
            <a:spLocks noGrp="1"/>
          </p:cNvSpPr>
          <p:nvPr>
            <p:ph type="sldNum" sz="quarter" idx="16"/>
          </p:nvPr>
        </p:nvSpPr>
        <p:spPr/>
        <p:txBody>
          <a:bodyPr rtlCol="0"/>
          <a:lstStyle/>
          <a:p>
            <a:fld id="{B45D08BD-9AA4-4B77-B439-6A1DD0FC2A1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274E57-6EBD-4E8E-9B22-DDBEA362D30F}" type="datetimeFigureOut">
              <a:rPr lang="en-US" smtClean="0"/>
              <a:pPr/>
              <a:t>7/2/2009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5D08BD-9AA4-4B77-B439-6A1DD0FC2A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74E57-6EBD-4E8E-9B22-DDBEA362D30F}" type="datetimeFigureOut">
              <a:rPr lang="en-US" smtClean="0"/>
              <a:pPr/>
              <a:t>7/2/2009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5D08BD-9AA4-4B77-B439-6A1DD0FC2A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274E57-6EBD-4E8E-9B22-DDBEA362D30F}" type="datetimeFigureOut">
              <a:rPr lang="en-US" smtClean="0"/>
              <a:pPr/>
              <a:t>7/2/2009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5D08BD-9AA4-4B77-B439-6A1DD0FC2A1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D274E57-6EBD-4E8E-9B22-DDBEA362D30F}" type="datetimeFigureOut">
              <a:rPr lang="en-US" smtClean="0"/>
              <a:pPr/>
              <a:t>7/2/2009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5D08BD-9AA4-4B77-B439-6A1DD0FC2A1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D274E57-6EBD-4E8E-9B22-DDBEA362D30F}" type="datetimeFigureOut">
              <a:rPr lang="en-US" smtClean="0"/>
              <a:pPr/>
              <a:t>7/2/2009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5D08BD-9AA4-4B77-B439-6A1DD0FC2A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Proposed zoning for THE EXTRA TERRITORIAL JURISDICTION (</a:t>
            </a:r>
            <a:r>
              <a:rPr lang="en-US" dirty="0" err="1" smtClean="0"/>
              <a:t>etj</a:t>
            </a:r>
            <a:r>
              <a:rPr lang="en-US" dirty="0" smtClean="0"/>
              <a:t>)</a:t>
            </a:r>
            <a:endParaRPr lang="en-US" dirty="0"/>
          </a:p>
        </p:txBody>
      </p:sp>
      <p:sp>
        <p:nvSpPr>
          <p:cNvPr id="3" name="Subtitle 2"/>
          <p:cNvSpPr>
            <a:spLocks noGrp="1"/>
          </p:cNvSpPr>
          <p:nvPr>
            <p:ph type="subTitle" idx="1"/>
          </p:nvPr>
        </p:nvSpPr>
        <p:spPr/>
        <p:txBody>
          <a:bodyPr/>
          <a:lstStyle/>
          <a:p>
            <a:r>
              <a:rPr lang="en-US" dirty="0" smtClean="0"/>
              <a:t>             CITY OF AUBURN INDIANA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Zoning Map</a:t>
            </a:r>
            <a:endParaRPr lang="en-US" dirty="0"/>
          </a:p>
        </p:txBody>
      </p:sp>
      <p:sp>
        <p:nvSpPr>
          <p:cNvPr id="3" name="Content Placeholder 2"/>
          <p:cNvSpPr>
            <a:spLocks noGrp="1"/>
          </p:cNvSpPr>
          <p:nvPr>
            <p:ph sz="quarter" idx="1"/>
          </p:nvPr>
        </p:nvSpPr>
        <p:spPr>
          <a:xfrm>
            <a:off x="533400" y="1589567"/>
            <a:ext cx="4419600" cy="4658834"/>
          </a:xfrm>
        </p:spPr>
        <p:txBody>
          <a:bodyPr>
            <a:normAutofit fontScale="92500"/>
          </a:bodyPr>
          <a:lstStyle/>
          <a:p>
            <a:r>
              <a:rPr lang="en-US" sz="2100" dirty="0" smtClean="0"/>
              <a:t>On November 1, 2007 the Inter-local Cooperation Agreement between DeKalb County and the City of Auburn regarding Planning, Zoning, Subdivision Control, Permitting and Enforcement Jurisdiction, (aka, Extra-territorial Jurisdiction (ETJ) Areas), went into effect.</a:t>
            </a:r>
          </a:p>
          <a:p>
            <a:r>
              <a:rPr lang="en-US" sz="2100" dirty="0" smtClean="0"/>
              <a:t>However, the Current Zoning Map had not been amended to include the ETJ area zoning classifications.</a:t>
            </a:r>
          </a:p>
          <a:p>
            <a:r>
              <a:rPr lang="en-US" sz="2100" dirty="0" smtClean="0"/>
              <a:t>What we have is the written zoning classifications comparison table for County zoning classifications for territory taken into the Plan Commission’s jurisdiction.</a:t>
            </a:r>
            <a:endParaRPr lang="en-US" sz="2100" dirty="0"/>
          </a:p>
        </p:txBody>
      </p:sp>
      <p:pic>
        <p:nvPicPr>
          <p:cNvPr id="5" name="Content Placeholder 4" descr="ZoningMap060608.jpg"/>
          <p:cNvPicPr>
            <a:picLocks noGrp="1" noChangeAspect="1"/>
          </p:cNvPicPr>
          <p:nvPr>
            <p:ph sz="quarter" idx="2"/>
          </p:nvPr>
        </p:nvPicPr>
        <p:blipFill>
          <a:blip r:embed="rId2" cstate="print"/>
          <a:stretch>
            <a:fillRect/>
          </a:stretch>
        </p:blipFill>
        <p:spPr>
          <a:xfrm>
            <a:off x="5264150" y="1589088"/>
            <a:ext cx="3048000" cy="4572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County &amp; Current City Classifications Being Applied to ETJ 	</a:t>
            </a:r>
            <a:endParaRPr lang="en-US" dirty="0"/>
          </a:p>
        </p:txBody>
      </p:sp>
      <p:graphicFrame>
        <p:nvGraphicFramePr>
          <p:cNvPr id="6" name="Content Placeholder 5"/>
          <p:cNvGraphicFramePr>
            <a:graphicFrameLocks noGrp="1"/>
          </p:cNvGraphicFramePr>
          <p:nvPr>
            <p:ph sz="quarter" idx="1"/>
          </p:nvPr>
        </p:nvGraphicFramePr>
        <p:xfrm>
          <a:off x="609600" y="1828800"/>
          <a:ext cx="3886200" cy="3977640"/>
        </p:xfrm>
        <a:graphic>
          <a:graphicData uri="http://schemas.openxmlformats.org/drawingml/2006/table">
            <a:tbl>
              <a:tblPr firstRow="1" bandRow="1">
                <a:tableStyleId>{5C22544A-7EE6-4342-B048-85BDC9FD1C3A}</a:tableStyleId>
              </a:tblPr>
              <a:tblGrid>
                <a:gridCol w="1943100"/>
                <a:gridCol w="1943100"/>
              </a:tblGrid>
              <a:tr h="370840">
                <a:tc>
                  <a:txBody>
                    <a:bodyPr/>
                    <a:lstStyle/>
                    <a:p>
                      <a:r>
                        <a:rPr lang="en-US" dirty="0" smtClean="0"/>
                        <a:t>Auburn District</a:t>
                      </a:r>
                      <a:endParaRPr lang="en-US" dirty="0"/>
                    </a:p>
                  </a:txBody>
                  <a:tcPr/>
                </a:tc>
                <a:tc>
                  <a:txBody>
                    <a:bodyPr/>
                    <a:lstStyle/>
                    <a:p>
                      <a:r>
                        <a:rPr lang="en-US" dirty="0" smtClean="0"/>
                        <a:t>Prior</a:t>
                      </a:r>
                      <a:r>
                        <a:rPr lang="en-US" baseline="0" dirty="0" smtClean="0"/>
                        <a:t> </a:t>
                      </a:r>
                      <a:r>
                        <a:rPr lang="en-US" dirty="0" smtClean="0"/>
                        <a:t>DeKalb</a:t>
                      </a:r>
                      <a:r>
                        <a:rPr lang="en-US" baseline="0" dirty="0" smtClean="0"/>
                        <a:t> County District</a:t>
                      </a:r>
                      <a:endParaRPr lang="en-US" dirty="0"/>
                    </a:p>
                  </a:txBody>
                  <a:tcPr/>
                </a:tc>
              </a:tr>
              <a:tr h="370840">
                <a:tc>
                  <a:txBody>
                    <a:bodyPr/>
                    <a:lstStyle/>
                    <a:p>
                      <a:r>
                        <a:rPr lang="en-US" baseline="0" dirty="0" smtClean="0">
                          <a:latin typeface="Times New Roman" pitchFamily="18" charset="0"/>
                        </a:rPr>
                        <a:t>R-1</a:t>
                      </a:r>
                    </a:p>
                  </a:txBody>
                  <a:tcPr/>
                </a:tc>
                <a:tc>
                  <a:txBody>
                    <a:bodyPr/>
                    <a:lstStyle/>
                    <a:p>
                      <a:r>
                        <a:rPr lang="en-US" baseline="0" dirty="0" smtClean="0">
                          <a:latin typeface="Times New Roman" pitchFamily="18" charset="0"/>
                        </a:rPr>
                        <a:t>C-RS and C-S</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R-2</a:t>
                      </a:r>
                      <a:endParaRPr lang="en-US" baseline="0" dirty="0">
                        <a:latin typeface="Times New Roman" pitchFamily="18" charset="0"/>
                      </a:endParaRPr>
                    </a:p>
                  </a:txBody>
                  <a:tcPr/>
                </a:tc>
                <a:tc>
                  <a:txBody>
                    <a:bodyPr/>
                    <a:lstStyle/>
                    <a:p>
                      <a:r>
                        <a:rPr lang="en-US" baseline="0" dirty="0" smtClean="0">
                          <a:latin typeface="Times New Roman" pitchFamily="18" charset="0"/>
                        </a:rPr>
                        <a:t>C-A</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R-3</a:t>
                      </a:r>
                      <a:endParaRPr lang="en-US" baseline="0" dirty="0">
                        <a:latin typeface="Times New Roman" pitchFamily="18" charset="0"/>
                      </a:endParaRPr>
                    </a:p>
                  </a:txBody>
                  <a:tcPr/>
                </a:tc>
                <a:tc>
                  <a:txBody>
                    <a:bodyPr/>
                    <a:lstStyle/>
                    <a:p>
                      <a:r>
                        <a:rPr lang="en-US" baseline="0" dirty="0" smtClean="0">
                          <a:latin typeface="Times New Roman" pitchFamily="18" charset="0"/>
                        </a:rPr>
                        <a:t>N/A</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C-1</a:t>
                      </a:r>
                      <a:endParaRPr lang="en-US" baseline="0" dirty="0">
                        <a:latin typeface="Times New Roman" pitchFamily="18" charset="0"/>
                      </a:endParaRPr>
                    </a:p>
                  </a:txBody>
                  <a:tcPr/>
                </a:tc>
                <a:tc>
                  <a:txBody>
                    <a:bodyPr/>
                    <a:lstStyle/>
                    <a:p>
                      <a:r>
                        <a:rPr lang="en-US" baseline="0" dirty="0" smtClean="0">
                          <a:latin typeface="Times New Roman" pitchFamily="18" charset="0"/>
                        </a:rPr>
                        <a:t>C-LB and C-RB</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C-2</a:t>
                      </a:r>
                      <a:endParaRPr lang="en-US" baseline="0" dirty="0">
                        <a:latin typeface="Times New Roman" pitchFamily="18" charset="0"/>
                      </a:endParaRPr>
                    </a:p>
                  </a:txBody>
                  <a:tcPr/>
                </a:tc>
                <a:tc>
                  <a:txBody>
                    <a:bodyPr/>
                    <a:lstStyle/>
                    <a:p>
                      <a:r>
                        <a:rPr lang="en-US" baseline="0" dirty="0" smtClean="0">
                          <a:latin typeface="Times New Roman" pitchFamily="18" charset="0"/>
                        </a:rPr>
                        <a:t>C-GB</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I-1</a:t>
                      </a:r>
                      <a:endParaRPr lang="en-US" baseline="0" dirty="0">
                        <a:latin typeface="Times New Roman" pitchFamily="18" charset="0"/>
                      </a:endParaRPr>
                    </a:p>
                  </a:txBody>
                  <a:tcPr/>
                </a:tc>
                <a:tc>
                  <a:txBody>
                    <a:bodyPr/>
                    <a:lstStyle/>
                    <a:p>
                      <a:r>
                        <a:rPr lang="en-US" baseline="0" dirty="0" smtClean="0">
                          <a:latin typeface="Times New Roman" pitchFamily="18" charset="0"/>
                        </a:rPr>
                        <a:t>C-I1</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I-2</a:t>
                      </a:r>
                      <a:endParaRPr lang="en-US" baseline="0" dirty="0">
                        <a:latin typeface="Times New Roman" pitchFamily="18" charset="0"/>
                      </a:endParaRPr>
                    </a:p>
                  </a:txBody>
                  <a:tcPr/>
                </a:tc>
                <a:tc>
                  <a:txBody>
                    <a:bodyPr/>
                    <a:lstStyle/>
                    <a:p>
                      <a:r>
                        <a:rPr lang="en-US" baseline="0" dirty="0" smtClean="0">
                          <a:latin typeface="Times New Roman" pitchFamily="18" charset="0"/>
                        </a:rPr>
                        <a:t>C-I2</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MH</a:t>
                      </a:r>
                      <a:endParaRPr lang="en-US" baseline="0" dirty="0">
                        <a:latin typeface="Times New Roman" pitchFamily="18" charset="0"/>
                      </a:endParaRPr>
                    </a:p>
                  </a:txBody>
                  <a:tcPr/>
                </a:tc>
                <a:tc>
                  <a:txBody>
                    <a:bodyPr/>
                    <a:lstStyle/>
                    <a:p>
                      <a:r>
                        <a:rPr lang="en-US" baseline="0" dirty="0" smtClean="0">
                          <a:latin typeface="Times New Roman" pitchFamily="18" charset="0"/>
                        </a:rPr>
                        <a:t>N/A</a:t>
                      </a:r>
                      <a:endParaRPr lang="en-US" baseline="0" dirty="0">
                        <a:latin typeface="Times New Roman" pitchFamily="18" charset="0"/>
                      </a:endParaRPr>
                    </a:p>
                  </a:txBody>
                  <a:tcPr/>
                </a:tc>
              </a:tr>
              <a:tr h="370840">
                <a:tc>
                  <a:txBody>
                    <a:bodyPr/>
                    <a:lstStyle/>
                    <a:p>
                      <a:r>
                        <a:rPr lang="en-US" baseline="0" dirty="0" smtClean="0">
                          <a:latin typeface="Times New Roman" pitchFamily="18" charset="0"/>
                        </a:rPr>
                        <a:t>OS</a:t>
                      </a:r>
                      <a:endParaRPr lang="en-US" baseline="0" dirty="0">
                        <a:latin typeface="Times New Roman" pitchFamily="18" charset="0"/>
                      </a:endParaRPr>
                    </a:p>
                  </a:txBody>
                  <a:tcPr/>
                </a:tc>
                <a:tc>
                  <a:txBody>
                    <a:bodyPr/>
                    <a:lstStyle/>
                    <a:p>
                      <a:r>
                        <a:rPr lang="en-US" baseline="0" dirty="0" smtClean="0">
                          <a:latin typeface="Times New Roman" pitchFamily="18" charset="0"/>
                        </a:rPr>
                        <a:t>N/A</a:t>
                      </a:r>
                      <a:endParaRPr lang="en-US" baseline="0" dirty="0">
                        <a:latin typeface="Times New Roman" pitchFamily="18" charset="0"/>
                      </a:endParaRPr>
                    </a:p>
                  </a:txBody>
                  <a:tcPr/>
                </a:tc>
              </a:tr>
            </a:tbl>
          </a:graphicData>
        </a:graphic>
      </p:graphicFrame>
      <p:pic>
        <p:nvPicPr>
          <p:cNvPr id="5" name="Content Placeholder 4" descr="ETJ-PriorCounty_CurrentCity_Zoning.jpg"/>
          <p:cNvPicPr>
            <a:picLocks noGrp="1" noChangeAspect="1"/>
          </p:cNvPicPr>
          <p:nvPr>
            <p:ph sz="quarter" idx="2"/>
          </p:nvPr>
        </p:nvPicPr>
        <p:blipFill>
          <a:blip r:embed="rId2" cstate="print"/>
          <a:stretch>
            <a:fillRect/>
          </a:stretch>
        </p:blipFill>
        <p:spPr>
          <a:xfrm>
            <a:off x="5264150" y="1589088"/>
            <a:ext cx="3048000" cy="457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Future Land Use Map</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proposed ordinance to amend the Zoning Map of the City of Auburn represents the </a:t>
            </a:r>
          </a:p>
          <a:p>
            <a:r>
              <a:rPr lang="en-US" dirty="0" smtClean="0"/>
              <a:t>1. ETJ area-city designated zones, </a:t>
            </a:r>
          </a:p>
          <a:p>
            <a:r>
              <a:rPr lang="en-US" dirty="0" smtClean="0"/>
              <a:t>2. Those areas proposed to be rezoned based on our guidelines of the 2005 Future Land Use Map, and</a:t>
            </a:r>
          </a:p>
          <a:p>
            <a:r>
              <a:rPr lang="en-US" dirty="0" smtClean="0"/>
              <a:t>3. Recommendations of the Plan Commission.</a:t>
            </a:r>
            <a:endParaRPr lang="en-US" dirty="0"/>
          </a:p>
        </p:txBody>
      </p:sp>
      <p:pic>
        <p:nvPicPr>
          <p:cNvPr id="6" name="Content Placeholder 5" descr="CC Certification.PotentialPlanningGrowth Areas18x24_061605.jpg"/>
          <p:cNvPicPr>
            <a:picLocks noGrp="1" noChangeAspect="1"/>
          </p:cNvPicPr>
          <p:nvPr>
            <p:ph sz="quarter" idx="2"/>
          </p:nvPr>
        </p:nvPicPr>
        <p:blipFill>
          <a:blip r:embed="rId2" cstate="print"/>
          <a:stretch>
            <a:fillRect/>
          </a:stretch>
        </p:blipFill>
        <p:spPr>
          <a:xfrm>
            <a:off x="5073173" y="1589088"/>
            <a:ext cx="3429953"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Unit Development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In addition, one zoning change is proposed to be a Planned Unit Development (PUD) district for property under the control of the land owners within the Kruse Auction Park and Kruse Museum areas located on the southwest edge of the ETJ area. This zoning change was at the request of the owners.</a:t>
            </a:r>
            <a:endParaRPr lang="en-US" dirty="0"/>
          </a:p>
        </p:txBody>
      </p:sp>
      <p:pic>
        <p:nvPicPr>
          <p:cNvPr id="6" name="Content Placeholder 5" descr="ETJ_KruseZoning_May2009.jpg"/>
          <p:cNvPicPr>
            <a:picLocks noGrp="1" noChangeAspect="1"/>
          </p:cNvPicPr>
          <p:nvPr>
            <p:ph sz="quarter" idx="2"/>
          </p:nvPr>
        </p:nvPicPr>
        <p:blipFill>
          <a:blip r:embed="rId2" cstate="print"/>
          <a:stretch>
            <a:fillRect/>
          </a:stretch>
        </p:blipFill>
        <p:spPr>
          <a:xfrm>
            <a:off x="4953000" y="1600200"/>
            <a:ext cx="3200400" cy="4800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Unit Development</a:t>
            </a:r>
            <a:endParaRPr lang="en-US" dirty="0"/>
          </a:p>
        </p:txBody>
      </p:sp>
      <p:sp>
        <p:nvSpPr>
          <p:cNvPr id="3" name="Content Placeholder 2"/>
          <p:cNvSpPr>
            <a:spLocks noGrp="1"/>
          </p:cNvSpPr>
          <p:nvPr>
            <p:ph sz="quarter" idx="1"/>
          </p:nvPr>
        </p:nvSpPr>
        <p:spPr/>
        <p:txBody>
          <a:bodyPr>
            <a:normAutofit lnSpcReduction="10000"/>
          </a:bodyPr>
          <a:lstStyle/>
          <a:p>
            <a:r>
              <a:rPr lang="en-US" sz="2000" dirty="0" smtClean="0"/>
              <a:t>Specific PUD Conditions were presented at the Plan Commission meeting in February 2009 based on discussions that took place in October 2008 with the owners and the Plan Commission. The conditions were applied to the Plan Unit Development that is identified as a General Commercial PUD/C-2P. This C-2P district was then placed on the proposed amended zoning map that was presented to the Plan Commission at the March, April, and May 2009 meetings.</a:t>
            </a:r>
            <a:endParaRPr lang="en-US" sz="2000" dirty="0"/>
          </a:p>
        </p:txBody>
      </p:sp>
      <p:pic>
        <p:nvPicPr>
          <p:cNvPr id="5" name="Content Placeholder 5" descr="ETJ_KruseZoning_May2009.jpg"/>
          <p:cNvPicPr>
            <a:picLocks noGrp="1" noChangeAspect="1"/>
          </p:cNvPicPr>
          <p:nvPr>
            <p:ph sz="quarter" idx="2"/>
          </p:nvPr>
        </p:nvPicPr>
        <p:blipFill>
          <a:blip r:embed="rId2" cstate="print"/>
          <a:stretch>
            <a:fillRect/>
          </a:stretch>
        </p:blipFill>
        <p:spPr>
          <a:xfrm>
            <a:off x="5264150" y="1589088"/>
            <a:ext cx="3048000"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Amended Zoning Map</a:t>
            </a:r>
            <a:endParaRPr lang="en-US" dirty="0"/>
          </a:p>
        </p:txBody>
      </p:sp>
      <p:sp>
        <p:nvSpPr>
          <p:cNvPr id="3" name="Content Placeholder 2"/>
          <p:cNvSpPr>
            <a:spLocks noGrp="1"/>
          </p:cNvSpPr>
          <p:nvPr>
            <p:ph sz="quarter" idx="1"/>
          </p:nvPr>
        </p:nvSpPr>
        <p:spPr/>
        <p:txBody>
          <a:bodyPr>
            <a:normAutofit fontScale="55000" lnSpcReduction="20000"/>
          </a:bodyPr>
          <a:lstStyle/>
          <a:p>
            <a:r>
              <a:rPr lang="en-US" sz="4000" dirty="0" smtClean="0"/>
              <a:t>The proposed amended zoning map being presented to the City Common Council was reviewed by the Plan Commission at three meetings (March, April, and May 2009) and approved by the Plan Commission at its May 2009 meeting with their recommendation for adoption by the City Common Council. </a:t>
            </a:r>
          </a:p>
          <a:p>
            <a:pPr>
              <a:buNone/>
            </a:pPr>
            <a:r>
              <a:rPr lang="en-US" sz="3200" dirty="0" smtClean="0"/>
              <a:t>	</a:t>
            </a:r>
            <a:endParaRPr lang="en-US" sz="3200" dirty="0"/>
          </a:p>
        </p:txBody>
      </p:sp>
      <p:pic>
        <p:nvPicPr>
          <p:cNvPr id="5" name="Content Placeholder 4" descr="ETJ_Zoning_June2009.jpg"/>
          <p:cNvPicPr>
            <a:picLocks noGrp="1" noChangeAspect="1"/>
          </p:cNvPicPr>
          <p:nvPr>
            <p:ph sz="quarter" idx="2"/>
          </p:nvPr>
        </p:nvPicPr>
        <p:blipFill>
          <a:blip r:embed="rId2" cstate="print"/>
          <a:stretch>
            <a:fillRect/>
          </a:stretch>
        </p:blipFill>
        <p:spPr>
          <a:xfrm>
            <a:off x="5264150" y="1589088"/>
            <a:ext cx="3048000" cy="4572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331</TotalTime>
  <Words>394</Words>
  <Application>Microsoft Office PowerPoint</Application>
  <PresentationFormat>On-screen Show (4:3)</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Proposed zoning for THE EXTRA TERRITORIAL JURISDICTION (etj)</vt:lpstr>
      <vt:lpstr>Current Zoning Map</vt:lpstr>
      <vt:lpstr>Prior County &amp; Current City Classifications Being Applied to ETJ  </vt:lpstr>
      <vt:lpstr>2005 Future Land Use Map</vt:lpstr>
      <vt:lpstr>Planned Unit Development</vt:lpstr>
      <vt:lpstr>Planned Unit Development</vt:lpstr>
      <vt:lpstr>Proposed Amended Zoning Map</vt:lpstr>
    </vt:vector>
  </TitlesOfParts>
  <Company>City of Auburn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malassiter</dc:creator>
  <cp:lastModifiedBy>wjspohn</cp:lastModifiedBy>
  <cp:revision>47</cp:revision>
  <dcterms:created xsi:type="dcterms:W3CDTF">2009-07-01T20:31:16Z</dcterms:created>
  <dcterms:modified xsi:type="dcterms:W3CDTF">2009-07-02T20:50:32Z</dcterms:modified>
</cp:coreProperties>
</file>